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97" r:id="rId3"/>
    <p:sldId id="261" r:id="rId4"/>
    <p:sldId id="278" r:id="rId5"/>
    <p:sldId id="294" r:id="rId6"/>
    <p:sldId id="281" r:id="rId7"/>
    <p:sldId id="282" r:id="rId8"/>
    <p:sldId id="279" r:id="rId9"/>
    <p:sldId id="305" r:id="rId10"/>
    <p:sldId id="283" r:id="rId11"/>
    <p:sldId id="301" r:id="rId12"/>
    <p:sldId id="298" r:id="rId13"/>
    <p:sldId id="299" r:id="rId14"/>
    <p:sldId id="300" r:id="rId15"/>
    <p:sldId id="284" r:id="rId16"/>
    <p:sldId id="302" r:id="rId17"/>
    <p:sldId id="303" r:id="rId18"/>
    <p:sldId id="288" r:id="rId19"/>
    <p:sldId id="289" r:id="rId20"/>
    <p:sldId id="296" r:id="rId21"/>
    <p:sldId id="295" r:id="rId22"/>
    <p:sldId id="30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238"/>
    <a:srgbClr val="F7F3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294" autoAdjust="0"/>
  </p:normalViewPr>
  <p:slideViewPr>
    <p:cSldViewPr>
      <p:cViewPr varScale="1">
        <p:scale>
          <a:sx n="68" d="100"/>
          <a:sy n="68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522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E20BB-E99E-45E6-A89C-694CC470AC93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C5C13-5741-4265-B724-F5B9566868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приоритетных направлений работы Библиотек Боготольского района является  проектная деятельность, за период с 2006 года реализовано 18 проектов, в бюджет ЦБС привлечено около 4,5 млн. руб. Из них 5 проектов направлены на молодежь.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проекта для пользователей в ЦБ и ДБ организовано 4 автоматизированных рабочих места с подключением к сети Интернет. Все компьютеры были объединены в локальную сеть. Создан удаленный доступ к электронным ресурсам в 8 филиалах. Укреплена материально-техническая база библиотек, создан сайт.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Методико-библиографическим отделом ведется активная работа по наполнению его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контентом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Размещается информация о текущей деятельности ЦБС - афиша, новости, новые поступления, наши проекты, пополняются разделы «Краеведение», «Методическая страница», «Наши издания». Сайт обеспечивает свободный доступ жителей района к электронному каталогу, который в 2013 году был включен в ИРБИС – корпорацию библиотек Красноярского края.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сайте можно совершить виртуальный тур по Центральной библиотеке. Постоянно оформляются виртуальные выставки. Одно из последних новшеств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-код*, который разработала техник-программист, теперь он используется в печатной продукции.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это двухмерный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штрихкод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(бар-код), предоставляющий информацию для быстрого ее распознавания с помощью камеры на мобильном телефоне.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прошедший год на сайте было опубликовано 146 новостей. Это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информация о проведенных мероприятиях и акциях, об анонсах предстоящих, объявления о конкурсах, поздравления с праздниками и пр.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 Analytics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2013 год наш сайт посетил 3651 пользователь. В среднем около 300 пользователей в месяц, причем 61% составляют пользователи в возрасте 18-34 лет.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точечной работы с молодежью, была создана группа в социальной сети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Вконтакте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виджет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(графический модуль, являющийся ссылкой на группу) которой отображается на главной странице сайта. Сейчас в ней состоят 80 участников. В группе ведется активная пропаганда чтения, размещаются анонсы предстоящих событий, новости, фотографии с мероприятий, информация о конкурсах.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реализации проектов направленных на молодежь выявились группы молодых людей с активной жизненной позицией, которые готовы участвовать в жизни библиотеки.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Задачи, которые библиотеки реализуют с помощью волонтерского движения это не только привлечение молодежи к интеллектуальной информации и самообразованию (чтению книг), профилактика негативных явлений и пропаганда ЗОЖ, привлечение к общественно-значимой работе, которая помогает подросткам раскрыть свой потенциал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самореализоваться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Также волонтеры подают пример сверстникам и помогают приобщать их к чтению.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Так, например, в Юрьевской сельской библиотеке уже несколько лет действует краеведческая рубрика «Знай наших». Библиотекарями и волонтерами предварительно собирается материал о человеке/семье, которые оставили значительный след в жизни села и района. Собранный материал представляется жителям в виде короткой презентации, все обработанные материалы также складываются в папку-накопитель. В прошлом году ребята исследовали историю родника и его значения для жителей соседней деревни Николаевка. Участвовали в поисковой работе по восстановлению памятника погибшим на фронте жителей деревни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Драчевка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Б-Косульской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библиотеке летом 2013 года был реализован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социокультурный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проект «Живой воды прозрачная слеза», целью которого было привлечение жителей села к мероприятиям направленным на сохранение природного родника. Самыми активными участниками стали подростки, они не только собирали краеведческий материал об истории родников бьющих вокруг села, но и участвовали в уборке территории от мусора, помогали подготовить презентацию и создать буклеты, участвовали в творческих конкурсах.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Библиотеки Боготольского района активно сотрудничают с молодежным центром «Факел», который открылся в прошлом году на территории с.Боготол. Совместными усилиями было проведено несколько акций направленных на молодежь.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Всемирный день защиты окружающей среды, ЦБ и  ДБ совместно с Молодежным центром «Факел» провели акцию «Мы за чистое село».  Ребята совместно с сотрудниками библиотек и молодежного центра собирали мусор с центральных улиц с.Боготол., раздавали буклеты и призывали жителей села проходящих мимо беречь родную природу и не засорять мусором его улицы.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"Дышим свободно и легко!" - под таким лозунгом прошла акцию с призывом отказа от курения.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Волонтеры призывали отказаться от курения всех прохожих, и предлагали поменять сигареты на витамины и конфеты. Также были розданы буклеты и листовки, содержащие информацию о вреде курения и  законе о запрете курения. По окончанию мероприятия участники акции нарисовали рисунки на тему «Здоровье – это…», и, прокричав лозунг «Дышим свободно и легко», запустили в небо воздушные шары.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2009 г. в ЦБС Боготольского района был реализован проект «Школа молодого лидера». Целью, которого была поддержка инициативной молодежи Боготольского района, для развития их лидерских качеств и формирования активной гражданской позиции.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основных мероприятий краевого уровня 2013 года, в котором приняли участие библиотеки Боготольского района стало празднование 120-летнего юбилея города Боготола в рамках культурной столицы Красноярья – 2013. Совместно с ГУНБ Красноярского края и ЦБС г.Боготола была организована площадка под названием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«Книжный проспект»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распространения листовок со схемой «Книжного проспекта» и воздушных шаров Центральной библиотекой были привлечены 6 волонтеров. Они были одеты в белые футболки с логотипом мероприятия.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направлений по привлечению молодежи в библиотеку являются краевые и районные творческие конкурсы. За 2013 год наши пользователи приняли участие в пяти конкурсах различной направленности. В краевой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творческой акции «Классика. Перезагрузка»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которую организовала Красноярская краевая молодежная библиотека.  Среди лучших работ оказался комикс читательницы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Краснореченской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библиотеки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Зникиной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Ольги, нарисованный по рассказу «Пастух и пастушка»).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экологическом конкурсе «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Экосумка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который проводила Красноярская региональная общественная  молодёжная  экологическая организация «Зелёный кошелёк» победила юная читательница из пос.Чайковский.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Самое активное участие наши пользователи приняли в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фотоконкурсе Красноярской краевой детской библиотеки «Пойманные за книгой».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Библиотеки Боготольского района и в дальнейшем будет привлекать волонтеров к участию в жизни библиотек, реализовывать проекты, проводить мероприятия совместно с молодежными организациями, привлекать в профессию молодых специалистов, т.к. это помогает выполнению главной задачи – продвижению чтения и успешной работе с молодежью. 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3-х крупных библиотеках района были организованы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лидер-классы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оборудованные комплектами орг.техники, новой мебелью, специализированной литературой  и комплектами подписки для молодежи.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лидер-классах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работал психолог, он проводил тренинги по выявлению и развитию лидерских качеств у ребят.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Событием для молодежи в рамках проекта стала интерактивная игра «Выборы в молодежный парламент Боготольского района». Которая проходила в преддверии выборов в органы местного самоуправления. Игра проводилась с соблюдением всех выборных технологий: оформлены избирательные бюллетени, протоколы, урна для голосования, была оборудована настоящая кабина для тайного голосования, избирательная комиссия состояла из числа групп поддержки лидеров.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итогам реализации этого проекта помимо положительных моментов, были выявлены проблемы в работе с молодежью, так например, возникла проблема взаимопонимания между сотрудниками и подростками, не всегда получался разговор на одном языке, а также выявилась проблема недостаточного владения информационно-технологической компетенцией.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целом, во всем мире существует проблема старения кадров среди библиотечных работников, в нашей стране она особенно актуальна. Так как, молодые люди не стремятся в профессию из-за ее не престижности, низкой заработной платы и существующего стереотипа о том, что библиотека это место хранения книг и что работа в ней не может быть интересной и творческой.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2009 года ЦБС Боготольского района ведет активную деятельность, направленную на решение проблемы притока молодых кадров в библиотеки.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этого: была усилена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профориентационная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 среди старшеклассников, помимо проведения стандартных мероприятий, проводились  беседы о профессии библиотекаря, оформлен раздаточный материал с информацией о специальности.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Также, акцентировалось внимание к нашей профессии на ежегодной ярмарке профессий традиционно проводимой библиотеками совместно с центром занятости.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Директором ЦБС была проделана  индивидуальная работа по привлечению молодых специалистов.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Помимо традиционных средств распространения информации об открытых вакансиях – это объявления в газету, информация в Центре занятости, используются социальные сети. Так, весной прошлого года в ДБ по объявлению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Вконтакте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пришел работать молодой человек.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Коллектив  ЦБС состоит из 35 сотрудников. В 2009 г. доля библиотечной молодежи составляла всего 11 % (4 чел.). Благодаря планомерной работе по привлечению молодежи в профессию, в 2013 году это показатель вырос до 29% (10 чел.).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Причем, в нашей ЦБС достаточно высокий показатель по числу специалистов имеющих профильное образование – 62,9%, когда средне краевой составляет - 59,1%. На сегодняшний день 3 человека из числа молодых сотрудников учатся в Красноярском краевом библиотечном техникуме.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наших библиотеках работают молодые, творческие, амбициозные сотрудники, которые не только придают новый импульс развития в Библиотеках Боготольского района, но и делают их более привлекательными для молодежи.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Ярким событием в 2013 году стало участие творческого коллектива ЦБ в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зональном фестивале-конкурсе детского и молодежного экранного творчества им. В.И.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Трегубовича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проходившего на территории Боготольского района. Творческий коллектив библиотеки в лице техника-программиста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Безотчества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В.В. и методиста Михальченко А.И. приняли непосредственное участие в работе творческой лаборатории по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видеомастерству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где защищали свои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видеоработы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повышали образовательный уровень и приобретали опыт работы с видеотехникой. Итогом стал подготовленный видеорепортаж о том, что там происходило. Полученные навыки и опыт успешно применяются в работе ЦБ. Посмотреть ролик можно на нашем сайте в разделе «Наши издания» или в группе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Вконтакте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2012 году ЦБС был реализован проект «Библиотека –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-центр», целью которого было формирование современной информационной и телекоммуникационной инфраструктуры муниципального района. Одной из групп, на которую направлен проект – это молодёжь в возрасте от 16 до 24 лет. Именно эта категория населения больше, чем кто – либо нуждается в разнообразных источниках информации, при этом предпочтение ими отдается электронным ресурсам, которые удобно использовать и в удаленном режиме.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5C13-5741-4265-B724-F5B95668686E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0406-89B1-4E5E-8424-F3EB7A08F8C6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AA1F-EC4F-4CD1-A4CF-44389125C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0406-89B1-4E5E-8424-F3EB7A08F8C6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AA1F-EC4F-4CD1-A4CF-44389125C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0406-89B1-4E5E-8424-F3EB7A08F8C6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AA1F-EC4F-4CD1-A4CF-44389125C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0406-89B1-4E5E-8424-F3EB7A08F8C6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AA1F-EC4F-4CD1-A4CF-44389125C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0406-89B1-4E5E-8424-F3EB7A08F8C6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AA1F-EC4F-4CD1-A4CF-44389125C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0406-89B1-4E5E-8424-F3EB7A08F8C6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AA1F-EC4F-4CD1-A4CF-44389125C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0406-89B1-4E5E-8424-F3EB7A08F8C6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AA1F-EC4F-4CD1-A4CF-44389125C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0406-89B1-4E5E-8424-F3EB7A08F8C6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AA1F-EC4F-4CD1-A4CF-44389125C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0406-89B1-4E5E-8424-F3EB7A08F8C6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AA1F-EC4F-4CD1-A4CF-44389125C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0406-89B1-4E5E-8424-F3EB7A08F8C6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AA1F-EC4F-4CD1-A4CF-44389125C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0406-89B1-4E5E-8424-F3EB7A08F8C6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AA1F-EC4F-4CD1-A4CF-44389125C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0406-89B1-4E5E-8424-F3EB7A08F8C6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4AA1F-EC4F-4CD1-A4CF-44389125C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8358246" cy="35004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Работа с молодежью: опыт Библиотек Боготольского района</a:t>
            </a:r>
            <a:b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929066"/>
            <a:ext cx="8715436" cy="32527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Михальченко А.И.</a:t>
            </a:r>
            <a:b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методист МБУК ЦБС </a:t>
            </a:r>
            <a:b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Боготольского района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г.Назарово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2014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86808" cy="321471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300" b="1" dirty="0" smtClean="0"/>
              <a:t>Проект «Библиотека – </a:t>
            </a:r>
            <a:r>
              <a:rPr lang="en-US" sz="3300" b="1" dirty="0" smtClean="0"/>
              <a:t>IT</a:t>
            </a:r>
            <a:r>
              <a:rPr lang="ru-RU" sz="3300" b="1" dirty="0" smtClean="0"/>
              <a:t>-центр» (конкурс на реализацию социокультурных проектов, 2012 г.) </a:t>
            </a:r>
            <a:br>
              <a:rPr lang="ru-RU" sz="33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/>
          <a:lstStyle/>
          <a:p>
            <a:pPr marL="266700" indent="0">
              <a:buNone/>
            </a:pPr>
            <a:r>
              <a:rPr lang="ru-RU" b="1" dirty="0" smtClean="0"/>
              <a:t>Бюджет проекта </a:t>
            </a:r>
            <a:r>
              <a:rPr lang="ru-RU" dirty="0" smtClean="0"/>
              <a:t>– 810 тыс. руб. </a:t>
            </a:r>
          </a:p>
          <a:p>
            <a:pPr marL="266700" indent="0">
              <a:buNone/>
            </a:pPr>
            <a:endParaRPr lang="ru-RU" sz="2400" dirty="0" smtClean="0"/>
          </a:p>
          <a:p>
            <a:pPr marL="266700" indent="0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Формирование современной информационной и телекоммуникационной инфраструктуры муниципального района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рамках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Приобретены и установлены сервер и программное обеспечение «Система автоматизации библиотек  ИРБИС64»;</a:t>
            </a:r>
          </a:p>
          <a:p>
            <a:r>
              <a:rPr lang="ru-RU" dirty="0" smtClean="0"/>
              <a:t>Создана локальная сеть (ЦБ и ДБ);</a:t>
            </a:r>
          </a:p>
          <a:p>
            <a:r>
              <a:rPr lang="ru-RU" dirty="0" smtClean="0"/>
              <a:t>Приобретен плазменный телевизор, электронные издания; </a:t>
            </a:r>
          </a:p>
          <a:p>
            <a:r>
              <a:rPr lang="ru-RU" dirty="0" smtClean="0"/>
              <a:t>Оборудовано 4 </a:t>
            </a:r>
            <a:r>
              <a:rPr lang="ru-RU" dirty="0" err="1" smtClean="0"/>
              <a:t>АРМа</a:t>
            </a:r>
            <a:r>
              <a:rPr lang="ru-RU" dirty="0" smtClean="0"/>
              <a:t> для пользователей (ЦБ, ДБ);</a:t>
            </a:r>
          </a:p>
          <a:p>
            <a:r>
              <a:rPr lang="ru-RU" dirty="0" smtClean="0"/>
              <a:t>В 8 филиалах установлены </a:t>
            </a:r>
            <a:r>
              <a:rPr lang="en-US" dirty="0" smtClean="0"/>
              <a:t>USB</a:t>
            </a:r>
            <a:r>
              <a:rPr lang="ru-RU" dirty="0" smtClean="0"/>
              <a:t>-модемы;</a:t>
            </a:r>
          </a:p>
          <a:p>
            <a:r>
              <a:rPr lang="ru-RU" dirty="0" smtClean="0"/>
              <a:t>Создан официальный сайт.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858312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Официальный сайт </a:t>
            </a:r>
            <a:r>
              <a:rPr lang="en-US" b="1" dirty="0" smtClean="0"/>
              <a:t>www.bogotol-lib.ru</a:t>
            </a:r>
            <a:endParaRPr lang="ru-RU" dirty="0"/>
          </a:p>
        </p:txBody>
      </p:sp>
      <p:pic>
        <p:nvPicPr>
          <p:cNvPr id="4" name="Содержимое 7" descr="сайт.JPG"/>
          <p:cNvPicPr>
            <a:picLocks noGrp="1" noChangeAspect="1"/>
          </p:cNvPicPr>
          <p:nvPr>
            <p:ph idx="1"/>
          </p:nvPr>
        </p:nvPicPr>
        <p:blipFill>
          <a:blip r:embed="rId3"/>
          <a:srcRect l="27311" t="5682" r="28297" b="7506"/>
          <a:stretch>
            <a:fillRect/>
          </a:stretch>
        </p:blipFill>
        <p:spPr>
          <a:xfrm>
            <a:off x="285720" y="1643050"/>
            <a:ext cx="3703019" cy="4525963"/>
          </a:xfrm>
        </p:spPr>
      </p:pic>
      <p:pic>
        <p:nvPicPr>
          <p:cNvPr id="5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эл.каталог.JPG"/>
          <p:cNvPicPr>
            <a:picLocks noChangeAspect="1"/>
          </p:cNvPicPr>
          <p:nvPr/>
        </p:nvPicPr>
        <p:blipFill>
          <a:blip r:embed="rId5"/>
          <a:srcRect l="14844" t="11250" r="35156" b="32500"/>
          <a:stretch>
            <a:fillRect/>
          </a:stretch>
        </p:blipFill>
        <p:spPr>
          <a:xfrm>
            <a:off x="3714744" y="2855264"/>
            <a:ext cx="5286412" cy="371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 2013 год опубликовано 146 новостей</a:t>
            </a:r>
            <a:endParaRPr lang="ru-RU" sz="3600" b="1" dirty="0"/>
          </a:p>
        </p:txBody>
      </p:sp>
      <p:pic>
        <p:nvPicPr>
          <p:cNvPr id="4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новость.JPG"/>
          <p:cNvPicPr>
            <a:picLocks noGrp="1" noChangeAspect="1"/>
          </p:cNvPicPr>
          <p:nvPr>
            <p:ph idx="1"/>
          </p:nvPr>
        </p:nvPicPr>
        <p:blipFill>
          <a:blip r:embed="rId4"/>
          <a:srcRect l="7581" t="7260" r="16459" b="2771"/>
          <a:stretch>
            <a:fillRect/>
          </a:stretch>
        </p:blipFill>
        <p:spPr>
          <a:xfrm>
            <a:off x="1000100" y="1214422"/>
            <a:ext cx="7334301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732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Согласно </a:t>
            </a:r>
            <a:r>
              <a:rPr lang="en-US" sz="3200" b="1" dirty="0" smtClean="0"/>
              <a:t>Google Analytics</a:t>
            </a:r>
            <a:r>
              <a:rPr lang="ru-RU" sz="3200" b="1" dirty="0" smtClean="0"/>
              <a:t> за 2013 год наш сайт посетил 3 651 пользователь. </a:t>
            </a:r>
            <a:br>
              <a:rPr lang="ru-RU" sz="3200" b="1" dirty="0" smtClean="0"/>
            </a:br>
            <a:r>
              <a:rPr lang="ru-RU" sz="3200" b="1" dirty="0" smtClean="0"/>
              <a:t>В за </a:t>
            </a:r>
            <a:r>
              <a:rPr lang="en-US" sz="3200" b="1" dirty="0" smtClean="0"/>
              <a:t>I</a:t>
            </a:r>
            <a:r>
              <a:rPr lang="ru-RU" sz="3200" b="1" dirty="0" smtClean="0"/>
              <a:t> кв. 2014 г.- 882 посетителя</a:t>
            </a:r>
            <a:endParaRPr lang="ru-RU" sz="3200" b="1" dirty="0"/>
          </a:p>
        </p:txBody>
      </p:sp>
      <p:pic>
        <p:nvPicPr>
          <p:cNvPr id="6" name="Содержимое 5" descr="статистика.JPG"/>
          <p:cNvPicPr>
            <a:picLocks noGrp="1" noChangeAspect="1"/>
          </p:cNvPicPr>
          <p:nvPr>
            <p:ph idx="1"/>
          </p:nvPr>
        </p:nvPicPr>
        <p:blipFill>
          <a:blip r:embed="rId3"/>
          <a:srcRect l="13499" t="15153" b="18554"/>
          <a:stretch>
            <a:fillRect/>
          </a:stretch>
        </p:blipFill>
        <p:spPr>
          <a:xfrm>
            <a:off x="214282" y="2357430"/>
            <a:ext cx="8799395" cy="4214842"/>
          </a:xfrm>
        </p:spPr>
      </p:pic>
      <p:pic>
        <p:nvPicPr>
          <p:cNvPr id="4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92869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4000" b="1" dirty="0" smtClean="0"/>
              <a:t>Официальная группа «Вконтакте» </a:t>
            </a:r>
            <a:r>
              <a:rPr lang="en-US" sz="4000" b="1" dirty="0" smtClean="0"/>
              <a:t>www.vk.com/cbsbogotol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8" descr="контакт.JPG"/>
          <p:cNvPicPr>
            <a:picLocks noGrp="1" noChangeAspect="1"/>
          </p:cNvPicPr>
          <p:nvPr>
            <p:ph idx="1"/>
          </p:nvPr>
        </p:nvPicPr>
        <p:blipFill>
          <a:blip r:embed="rId4"/>
          <a:srcRect l="27310" t="8839" r="22378" b="2771"/>
          <a:stretch>
            <a:fillRect/>
          </a:stretch>
        </p:blipFill>
        <p:spPr>
          <a:xfrm>
            <a:off x="0" y="1714488"/>
            <a:ext cx="4500594" cy="4941829"/>
          </a:xfrm>
        </p:spPr>
      </p:pic>
      <p:pic>
        <p:nvPicPr>
          <p:cNvPr id="10" name="Рисунок 9" descr="видео.JPG"/>
          <p:cNvPicPr>
            <a:picLocks noChangeAspect="1"/>
          </p:cNvPicPr>
          <p:nvPr/>
        </p:nvPicPr>
        <p:blipFill>
          <a:blip r:embed="rId5"/>
          <a:srcRect l="25000" t="8750" r="26562" b="35000"/>
          <a:stretch>
            <a:fillRect/>
          </a:stretch>
        </p:blipFill>
        <p:spPr>
          <a:xfrm>
            <a:off x="3929058" y="2071678"/>
            <a:ext cx="5072098" cy="3681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Эффективность волонтерского движения выражается 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 algn="just"/>
            <a:r>
              <a:rPr lang="ru-RU" dirty="0" smtClean="0"/>
              <a:t>привлечении молодежи к интеллектуальной информации и самообразованию (чтению книг); </a:t>
            </a:r>
          </a:p>
          <a:p>
            <a:pPr marL="514350" indent="-514350" algn="just"/>
            <a:r>
              <a:rPr lang="ru-RU" dirty="0" smtClean="0"/>
              <a:t>пропаганде здорового образа жизни;</a:t>
            </a:r>
          </a:p>
          <a:p>
            <a:pPr marL="514350" indent="-514350" algn="just"/>
            <a:r>
              <a:rPr lang="ru-RU" dirty="0" smtClean="0"/>
              <a:t>профилактике негативных явлений в молодежной среде (курение, наркомания, алкоголизм, СПИД, и пр.); </a:t>
            </a:r>
          </a:p>
          <a:p>
            <a:pPr marL="514350" indent="-514350" algn="just"/>
            <a:r>
              <a:rPr lang="ru-RU" dirty="0" smtClean="0"/>
              <a:t>привлечении к общественно-значимой работе, помогающее подросткам раскрыть свой потенциал и самореализоваться;</a:t>
            </a:r>
          </a:p>
          <a:p>
            <a:pPr marL="514350" indent="-514350" algn="just"/>
            <a:r>
              <a:rPr lang="ru-RU" dirty="0" smtClean="0"/>
              <a:t>приобщении сверстников к чтению.</a:t>
            </a:r>
          </a:p>
          <a:p>
            <a:endParaRPr lang="ru-RU" dirty="0"/>
          </a:p>
        </p:txBody>
      </p:sp>
      <p:pic>
        <p:nvPicPr>
          <p:cNvPr id="4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4287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Волонтерское движение в  библиотеках: краеведческая рубрика «Знай наших» (Юрьевская библиотека)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Содержимое 4" descr="C:\Users\User\Documents\Родник, памятник\SAM_140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285992"/>
            <a:ext cx="4515901" cy="342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SAM_14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143248"/>
            <a:ext cx="4143404" cy="313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78595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 smtClean="0"/>
              <a:t>Волонтерское движение в  библиотеках: благоустройство территории родника в рамках проекта «Живой воды прозрачная слеза» (</a:t>
            </a:r>
            <a:r>
              <a:rPr lang="ru-RU" sz="2800" b="1" dirty="0" err="1" smtClean="0"/>
              <a:t>Большекосульская</a:t>
            </a:r>
            <a:r>
              <a:rPr lang="ru-RU" sz="2800" b="1" dirty="0" smtClean="0"/>
              <a:t> библиотека)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0242" name="Picture 2" descr="C:\Documents and Settings\Администратор\Рабочий стол\Рекламные и презентационные материалы  филиалы\Б-Косуль\Благоустройство родника\IMG_0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052525"/>
            <a:ext cx="4786346" cy="35895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89" name="Picture 1" descr="C:\Documents and Settings\Администратор\Рабочий стол\Рекламные и презентационные материалы  филиалы\Б-Косуль\Благоустройство родника\IMG_138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143116"/>
            <a:ext cx="4968864" cy="3967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57163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 smtClean="0"/>
              <a:t>Волонтерское движение в  библиотеках: </a:t>
            </a:r>
            <a:br>
              <a:rPr lang="ru-RU" sz="2800" b="1" dirty="0" smtClean="0"/>
            </a:br>
            <a:r>
              <a:rPr lang="ru-RU" sz="2800" b="1" dirty="0" smtClean="0"/>
              <a:t>акция «Мы за чистое село» </a:t>
            </a:r>
            <a:br>
              <a:rPr lang="ru-RU" sz="2800" b="1" dirty="0" smtClean="0"/>
            </a:br>
            <a:r>
              <a:rPr lang="ru-RU" sz="2800" b="1" dirty="0" smtClean="0"/>
              <a:t>(ЦБ, ДБ совместно с МЦ «Факел»)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1266" name="Picture 2" descr="C:\Documents and Settings\Администратор\Рабочий стол\Сайт\Новости ЦБ\5 июня акция\SAM_499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080547"/>
            <a:ext cx="5072098" cy="3574139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Рабочий стол\Сайт\Новости ЦБ\11 сентября 2013 акция Защитим детей\DSC004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66809"/>
            <a:ext cx="4446104" cy="35880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Реализованные проекты направленные на молодежь: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r>
              <a:rPr lang="ru-RU" dirty="0" smtClean="0"/>
              <a:t>«Библиотека – центр просвещения молодежи»;</a:t>
            </a:r>
          </a:p>
          <a:p>
            <a:r>
              <a:rPr lang="ru-RU" dirty="0" smtClean="0"/>
              <a:t>«Библиотека, как рабочий кабинет ученика»;</a:t>
            </a:r>
          </a:p>
          <a:p>
            <a:r>
              <a:rPr lang="ru-RU" dirty="0" smtClean="0"/>
              <a:t>«Школа молодого лидера»;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КЛАССиКИ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«Библиотека – </a:t>
            </a:r>
            <a:r>
              <a:rPr lang="en-US" dirty="0" smtClean="0"/>
              <a:t>IT-</a:t>
            </a:r>
            <a:r>
              <a:rPr lang="ru-RU" dirty="0" smtClean="0"/>
              <a:t>центр».</a:t>
            </a:r>
          </a:p>
          <a:p>
            <a:endParaRPr lang="ru-RU" dirty="0"/>
          </a:p>
        </p:txBody>
      </p:sp>
      <p:pic>
        <p:nvPicPr>
          <p:cNvPr id="4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78595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300" b="1" dirty="0" smtClean="0"/>
              <a:t>Волонтерское движение в  библиотеках: </a:t>
            </a:r>
            <a:br>
              <a:rPr lang="ru-RU" sz="3300" b="1" dirty="0" smtClean="0"/>
            </a:br>
            <a:r>
              <a:rPr lang="ru-RU" sz="3300" b="1" dirty="0" smtClean="0"/>
              <a:t>акция «Дыши свободно и легко» </a:t>
            </a:r>
            <a:br>
              <a:rPr lang="ru-RU" sz="3300" b="1" dirty="0" smtClean="0"/>
            </a:br>
            <a:r>
              <a:rPr lang="ru-RU" sz="3300" b="1" dirty="0" smtClean="0"/>
              <a:t>(ЦБ, ДБ совместно с МЦ «Факел»)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1" name="Picture 1" descr="D:\Сайт\Новости ЦБ\31 июня\DSC01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40" y="3071810"/>
            <a:ext cx="4588275" cy="3138380"/>
          </a:xfrm>
          <a:prstGeom prst="rect">
            <a:avLst/>
          </a:prstGeom>
          <a:noFill/>
        </p:spPr>
      </p:pic>
      <p:pic>
        <p:nvPicPr>
          <p:cNvPr id="9" name="Picture 2" descr="D:\Семинары\Мастер - форум Красноярск, 24 сент2013\SAM_473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357430"/>
            <a:ext cx="4142840" cy="4168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2144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Волонтерское движение в  библиотеках: </a:t>
            </a:r>
            <a:br>
              <a:rPr lang="ru-RU" sz="3600" b="1" dirty="0" smtClean="0"/>
            </a:br>
            <a:r>
              <a:rPr lang="ru-RU" sz="3600" b="1" dirty="0" smtClean="0"/>
              <a:t>работа волонтеров на «Книжном проспекте»</a:t>
            </a:r>
            <a:br>
              <a:rPr lang="ru-RU" sz="3600" b="1" dirty="0" smtClean="0"/>
            </a:br>
            <a:r>
              <a:rPr lang="ru-RU" sz="3600" b="1" dirty="0" smtClean="0"/>
              <a:t>(ЦБ)</a:t>
            </a:r>
            <a:endParaRPr lang="ru-RU" sz="3600" dirty="0"/>
          </a:p>
        </p:txBody>
      </p:sp>
      <p:pic>
        <p:nvPicPr>
          <p:cNvPr id="6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SAM_5176.JPG"/>
          <p:cNvPicPr>
            <a:picLocks noGrp="1"/>
          </p:cNvPicPr>
          <p:nvPr>
            <p:ph idx="1"/>
          </p:nvPr>
        </p:nvPicPr>
        <p:blipFill>
          <a:blip r:embed="rId4" cstate="print"/>
          <a:srcRect l="5275" t="10679" r="12070"/>
          <a:stretch>
            <a:fillRect/>
          </a:stretch>
        </p:blipFill>
        <p:spPr>
          <a:xfrm>
            <a:off x="1785918" y="2143116"/>
            <a:ext cx="5500726" cy="4457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b="1" dirty="0" smtClean="0"/>
              <a:t>Участие в конкурсах </a:t>
            </a:r>
            <a:endParaRPr lang="ru-RU" b="1" dirty="0"/>
          </a:p>
        </p:txBody>
      </p:sp>
      <p:pic>
        <p:nvPicPr>
          <p:cNvPr id="6" name="Содержимое 5" descr="0312201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720" y="1285860"/>
            <a:ext cx="3541222" cy="2751513"/>
          </a:xfrm>
          <a:prstGeom prst="rect">
            <a:avLst/>
          </a:prstGeom>
          <a:noFill/>
        </p:spPr>
      </p:pic>
      <p:pic>
        <p:nvPicPr>
          <p:cNvPr id="4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С книгой по жизни 2_Заикин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643314"/>
            <a:ext cx="3500462" cy="2739492"/>
          </a:xfrm>
          <a:prstGeom prst="rect">
            <a:avLst/>
          </a:prstGeom>
          <a:noFill/>
        </p:spPr>
      </p:pic>
      <p:pic>
        <p:nvPicPr>
          <p:cNvPr id="8" name="Рисунок 7" descr="Леонова_Боготольский район_Чайковский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357298"/>
            <a:ext cx="3238500" cy="241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50033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/>
              <a:t>Проект «Школа молодого лидера Боготольского района» </a:t>
            </a:r>
            <a:br>
              <a:rPr lang="ru-RU" sz="3600" b="1" dirty="0" smtClean="0"/>
            </a:br>
            <a:r>
              <a:rPr lang="ru-RU" sz="3600" b="1" dirty="0" smtClean="0"/>
              <a:t>(конкурс на реализацию социокультурных проектов, 2009 г. Бюджет – 664 тыс.руб.)</a:t>
            </a:r>
            <a:endParaRPr lang="ru-RU" sz="3600" dirty="0"/>
          </a:p>
        </p:txBody>
      </p:sp>
      <p:pic>
        <p:nvPicPr>
          <p:cNvPr id="4" name="Picture 2" descr="\\Server-admin\общая\Логотип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5" y="3944243"/>
            <a:ext cx="3143272" cy="2708626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Проект «Школа молодого лидера Боготольского района»</a:t>
            </a:r>
            <a:endParaRPr lang="ru-RU" sz="4000" dirty="0"/>
          </a:p>
        </p:txBody>
      </p:sp>
      <p:pic>
        <p:nvPicPr>
          <p:cNvPr id="7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6" name="Picture 2" descr="D:\Семинары\Ачинск, май\фото\IMG_018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857364"/>
            <a:ext cx="3142211" cy="2601884"/>
          </a:xfrm>
          <a:prstGeom prst="rect">
            <a:avLst/>
          </a:prstGeom>
          <a:noFill/>
        </p:spPr>
      </p:pic>
      <p:pic>
        <p:nvPicPr>
          <p:cNvPr id="9" name="Picture 2" descr="D:\Семинары\Ачинск, май\фото\IMG_017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929190" y="3571876"/>
            <a:ext cx="4000528" cy="2999565"/>
          </a:xfrm>
          <a:prstGeom prst="rect">
            <a:avLst/>
          </a:prstGeom>
          <a:noFill/>
        </p:spPr>
      </p:pic>
      <p:pic>
        <p:nvPicPr>
          <p:cNvPr id="10" name="Picture 2" descr="\\Server-admin\общая\всё\P20901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00504"/>
            <a:ext cx="3471888" cy="25299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 «Школа молодого лидера Боготольского района»</a:t>
            </a:r>
            <a:endParaRPr lang="ru-RU" dirty="0"/>
          </a:p>
        </p:txBody>
      </p:sp>
      <p:pic>
        <p:nvPicPr>
          <p:cNvPr id="7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3" name="Picture 2" descr="D:\Семинары\Ачинск, май\фото\IMG_5344.JPG"/>
          <p:cNvPicPr>
            <a:picLocks noChangeAspect="1" noChangeArrowheads="1"/>
          </p:cNvPicPr>
          <p:nvPr/>
        </p:nvPicPr>
        <p:blipFill>
          <a:blip r:embed="rId4" cstate="print"/>
          <a:srcRect l="16853" t="8839" r="27508" b="7506"/>
          <a:stretch>
            <a:fillRect/>
          </a:stretch>
        </p:blipFill>
        <p:spPr bwMode="auto">
          <a:xfrm>
            <a:off x="5572132" y="2643182"/>
            <a:ext cx="3357586" cy="3786214"/>
          </a:xfrm>
          <a:prstGeom prst="rect">
            <a:avLst/>
          </a:prstGeom>
          <a:noFill/>
        </p:spPr>
      </p:pic>
      <p:pic>
        <p:nvPicPr>
          <p:cNvPr id="11" name="Picture 2" descr="D:\Семинары\Ачинск, май\фото\IMG_017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000240"/>
            <a:ext cx="3253334" cy="24399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7" descr="D:\Семинары\Ачинск, май\фото\IMG_53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857628"/>
            <a:ext cx="3045660" cy="2284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071570"/>
          </a:xfrm>
          <a:noFill/>
          <a:ln>
            <a:noFill/>
          </a:ln>
        </p:spPr>
        <p:txBody>
          <a:bodyPr anchor="ctr">
            <a:normAutofit fontScale="90000"/>
          </a:bodyPr>
          <a:lstStyle/>
          <a:p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600" b="1" dirty="0" smtClean="0"/>
              <a:t>Решение проблемы притока молодых кадров в библиотеки: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усилена </a:t>
            </a:r>
            <a:r>
              <a:rPr lang="ru-RU" dirty="0" err="1" smtClean="0"/>
              <a:t>профориентационная</a:t>
            </a:r>
            <a:r>
              <a:rPr lang="ru-RU" dirty="0" smtClean="0"/>
              <a:t> работа среди старшеклассников (беседы о профессии библиотекаря, раздаточный материал);</a:t>
            </a:r>
          </a:p>
          <a:p>
            <a:r>
              <a:rPr lang="ru-RU" dirty="0" smtClean="0"/>
              <a:t>на ежегодной ярмарке профессий особое внимание уделено профессии библиотекаря;</a:t>
            </a:r>
          </a:p>
          <a:p>
            <a:r>
              <a:rPr lang="ru-RU" dirty="0" smtClean="0"/>
              <a:t>индивидуальная работа директора по привлечению молодых специалистов;</a:t>
            </a:r>
          </a:p>
          <a:p>
            <a:r>
              <a:rPr lang="ru-RU" dirty="0" smtClean="0"/>
              <a:t>информация о вакансиях в социальных сетях. </a:t>
            </a:r>
          </a:p>
          <a:p>
            <a:endParaRPr lang="ru-RU" dirty="0"/>
          </a:p>
        </p:txBody>
      </p:sp>
      <p:pic>
        <p:nvPicPr>
          <p:cNvPr id="6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78581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>В 21 библиотеке ЦБС Боготольского района </a:t>
            </a:r>
            <a:br>
              <a:rPr lang="ru-RU" sz="3300" b="1" dirty="0" smtClean="0"/>
            </a:br>
            <a:r>
              <a:rPr lang="ru-RU" sz="3300" b="1" dirty="0" smtClean="0"/>
              <a:t>работают 35 сотрудников: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10" y="2143116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Возраст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2009 г.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2013 г.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До 35 лет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29%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36 –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45 лет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29%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17%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46 – 55 лет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46%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37%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Старше 56 лет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17%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92869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>Молодые сотрудники нашей ЦБС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028" name="Picture 4" descr="D:\Семинары\Мастер - форум Красноярск, 24 сент2013\Без имени-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5280290" cy="4525963"/>
          </a:xfrm>
          <a:prstGeom prst="rect">
            <a:avLst/>
          </a:prstGeom>
          <a:noFill/>
        </p:spPr>
      </p:pic>
      <p:pic>
        <p:nvPicPr>
          <p:cNvPr id="7" name="Picture 2" descr="D:\Семинары\Мастер - форум Красноярск, 24 сент2013\SAM_4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000240"/>
            <a:ext cx="4679622" cy="452596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1444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Участие творческого коллектива ЦБ в </a:t>
            </a:r>
            <a:r>
              <a:rPr lang="en-US" sz="2800" b="1" dirty="0" smtClean="0"/>
              <a:t>V</a:t>
            </a:r>
            <a:r>
              <a:rPr lang="en-US" sz="2800" dirty="0" smtClean="0"/>
              <a:t> </a:t>
            </a:r>
            <a:r>
              <a:rPr lang="ru-RU" sz="2800" b="1" dirty="0" smtClean="0"/>
              <a:t>зональном фестивале-конкурсе детского и молодежного экранного творчества им. В.И. Трегубовича</a:t>
            </a:r>
            <a:endParaRPr lang="ru-RU" sz="2800" dirty="0"/>
          </a:p>
        </p:txBody>
      </p:sp>
      <p:pic>
        <p:nvPicPr>
          <p:cNvPr id="4" name="Picture 2" descr="C:\Documents and Settings\Администратор\Рабочий стол\Буклеты, листовки\Наше лого\Плашка для презента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solidFill>
            <a:srgbClr val="72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5" descr="66ca320b.jpg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2976" y="2071678"/>
            <a:ext cx="6783645" cy="4525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</TotalTime>
  <Words>2024</Words>
  <Application>Microsoft Office PowerPoint</Application>
  <PresentationFormat>Экран (4:3)</PresentationFormat>
  <Paragraphs>126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Работа с молодежью: опыт Библиотек Боготольского района  </vt:lpstr>
      <vt:lpstr> Реализованные проекты направленные на молодежь:</vt:lpstr>
      <vt:lpstr>Проект «Школа молодого лидера Боготольского района»  (конкурс на реализацию социокультурных проектов, 2009 г. Бюджет – 664 тыс.руб.)</vt:lpstr>
      <vt:lpstr>Проект «Школа молодого лидера Боготольского района»</vt:lpstr>
      <vt:lpstr>Проект «Школа молодого лидера Боготольского района»</vt:lpstr>
      <vt:lpstr> Решение проблемы притока молодых кадров в библиотеки:  </vt:lpstr>
      <vt:lpstr> В 21 библиотеке ЦБС Боготольского района  работают 35 сотрудников: </vt:lpstr>
      <vt:lpstr> Молодые сотрудники нашей ЦБС </vt:lpstr>
      <vt:lpstr>Участие творческого коллектива ЦБ в V зональном фестивале-конкурсе детского и молодежного экранного творчества им. В.И. Трегубовича</vt:lpstr>
      <vt:lpstr>Проект «Библиотека – IT-центр» (конкурс на реализацию социокультурных проектов, 2012 г.)   </vt:lpstr>
      <vt:lpstr>В рамках проекта:</vt:lpstr>
      <vt:lpstr>Официальный сайт www.bogotol-lib.ru</vt:lpstr>
      <vt:lpstr>За 2013 год опубликовано 146 новостей</vt:lpstr>
      <vt:lpstr>Согласно Google Analytics за 2013 год наш сайт посетил 3 651 пользователь.  В за I кв. 2014 г.- 882 посетителя</vt:lpstr>
      <vt:lpstr> Официальная группа «Вконтакте» www.vk.com/cbsbogotol  </vt:lpstr>
      <vt:lpstr>Эффективность волонтерского движения выражается в: </vt:lpstr>
      <vt:lpstr>Волонтерское движение в  библиотеках: краеведческая рубрика «Знай наших» (Юрьевская библиотека) </vt:lpstr>
      <vt:lpstr>Волонтерское движение в  библиотеках: благоустройство территории родника в рамках проекта «Живой воды прозрачная слеза» (Большекосульская библиотека) </vt:lpstr>
      <vt:lpstr>Волонтерское движение в  библиотеках:  акция «Мы за чистое село»  (ЦБ, ДБ совместно с МЦ «Факел») </vt:lpstr>
      <vt:lpstr>Волонтерское движение в  библиотеках:  акция «Дыши свободно и легко»  (ЦБ, ДБ совместно с МЦ «Факел») </vt:lpstr>
      <vt:lpstr>Волонтерское движение в  библиотеках:  работа волонтеров на «Книжном проспекте» (ЦБ)</vt:lpstr>
      <vt:lpstr>Участие в конкурсах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молодежью: успешный опыт МБУК ЦБС Боготольского района</dc:title>
  <dc:creator>XTreme</dc:creator>
  <cp:lastModifiedBy>1</cp:lastModifiedBy>
  <cp:revision>248</cp:revision>
  <dcterms:created xsi:type="dcterms:W3CDTF">2013-04-30T06:03:45Z</dcterms:created>
  <dcterms:modified xsi:type="dcterms:W3CDTF">2014-03-30T05:59:39Z</dcterms:modified>
</cp:coreProperties>
</file>